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9" r:id="rId4"/>
    <p:sldId id="266" r:id="rId5"/>
    <p:sldId id="257" r:id="rId6"/>
    <p:sldId id="288" r:id="rId7"/>
    <p:sldId id="292" r:id="rId8"/>
    <p:sldId id="267" r:id="rId9"/>
    <p:sldId id="293" r:id="rId10"/>
    <p:sldId id="294" r:id="rId11"/>
    <p:sldId id="295" r:id="rId12"/>
    <p:sldId id="296" r:id="rId13"/>
    <p:sldId id="268" r:id="rId14"/>
    <p:sldId id="299" r:id="rId15"/>
    <p:sldId id="269" r:id="rId16"/>
    <p:sldId id="270" r:id="rId17"/>
    <p:sldId id="271" r:id="rId18"/>
    <p:sldId id="272" r:id="rId19"/>
    <p:sldId id="273" r:id="rId20"/>
    <p:sldId id="274" r:id="rId21"/>
    <p:sldId id="289" r:id="rId22"/>
    <p:sldId id="290" r:id="rId23"/>
    <p:sldId id="275" r:id="rId24"/>
    <p:sldId id="276" r:id="rId25"/>
    <p:sldId id="277" r:id="rId26"/>
    <p:sldId id="278" r:id="rId27"/>
    <p:sldId id="279" r:id="rId28"/>
    <p:sldId id="280" r:id="rId29"/>
    <p:sldId id="297" r:id="rId30"/>
    <p:sldId id="298" r:id="rId31"/>
    <p:sldId id="281" r:id="rId32"/>
    <p:sldId id="291" r:id="rId33"/>
    <p:sldId id="258"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2"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DB17BC-388D-4FDC-83E9-94EBA4635049}"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F6671-48A9-4928-8278-8D0C2564259F}" type="slidenum">
              <a:rPr lang="en-US" smtClean="0"/>
              <a:t>‹#›</a:t>
            </a:fld>
            <a:endParaRPr lang="en-US"/>
          </a:p>
        </p:txBody>
      </p:sp>
    </p:spTree>
    <p:extLst>
      <p:ext uri="{BB962C8B-B14F-4D97-AF65-F5344CB8AC3E}">
        <p14:creationId xmlns:p14="http://schemas.microsoft.com/office/powerpoint/2010/main" val="2356571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B17BC-388D-4FDC-83E9-94EBA4635049}"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F6671-48A9-4928-8278-8D0C2564259F}" type="slidenum">
              <a:rPr lang="en-US" smtClean="0"/>
              <a:t>‹#›</a:t>
            </a:fld>
            <a:endParaRPr lang="en-US"/>
          </a:p>
        </p:txBody>
      </p:sp>
    </p:spTree>
    <p:extLst>
      <p:ext uri="{BB962C8B-B14F-4D97-AF65-F5344CB8AC3E}">
        <p14:creationId xmlns:p14="http://schemas.microsoft.com/office/powerpoint/2010/main" val="4205150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B17BC-388D-4FDC-83E9-94EBA4635049}"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F6671-48A9-4928-8278-8D0C2564259F}" type="slidenum">
              <a:rPr lang="en-US" smtClean="0"/>
              <a:t>‹#›</a:t>
            </a:fld>
            <a:endParaRPr lang="en-US"/>
          </a:p>
        </p:txBody>
      </p:sp>
    </p:spTree>
    <p:extLst>
      <p:ext uri="{BB962C8B-B14F-4D97-AF65-F5344CB8AC3E}">
        <p14:creationId xmlns:p14="http://schemas.microsoft.com/office/powerpoint/2010/main" val="417591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B17BC-388D-4FDC-83E9-94EBA4635049}"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F6671-48A9-4928-8278-8D0C2564259F}" type="slidenum">
              <a:rPr lang="en-US" smtClean="0"/>
              <a:t>‹#›</a:t>
            </a:fld>
            <a:endParaRPr lang="en-US"/>
          </a:p>
        </p:txBody>
      </p:sp>
    </p:spTree>
    <p:extLst>
      <p:ext uri="{BB962C8B-B14F-4D97-AF65-F5344CB8AC3E}">
        <p14:creationId xmlns:p14="http://schemas.microsoft.com/office/powerpoint/2010/main" val="195460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DB17BC-388D-4FDC-83E9-94EBA4635049}"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F6671-48A9-4928-8278-8D0C2564259F}" type="slidenum">
              <a:rPr lang="en-US" smtClean="0"/>
              <a:t>‹#›</a:t>
            </a:fld>
            <a:endParaRPr lang="en-US"/>
          </a:p>
        </p:txBody>
      </p:sp>
    </p:spTree>
    <p:extLst>
      <p:ext uri="{BB962C8B-B14F-4D97-AF65-F5344CB8AC3E}">
        <p14:creationId xmlns:p14="http://schemas.microsoft.com/office/powerpoint/2010/main" val="208939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DB17BC-388D-4FDC-83E9-94EBA4635049}"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F6671-48A9-4928-8278-8D0C2564259F}" type="slidenum">
              <a:rPr lang="en-US" smtClean="0"/>
              <a:t>‹#›</a:t>
            </a:fld>
            <a:endParaRPr lang="en-US"/>
          </a:p>
        </p:txBody>
      </p:sp>
    </p:spTree>
    <p:extLst>
      <p:ext uri="{BB962C8B-B14F-4D97-AF65-F5344CB8AC3E}">
        <p14:creationId xmlns:p14="http://schemas.microsoft.com/office/powerpoint/2010/main" val="145381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DB17BC-388D-4FDC-83E9-94EBA4635049}"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DF6671-48A9-4928-8278-8D0C2564259F}" type="slidenum">
              <a:rPr lang="en-US" smtClean="0"/>
              <a:t>‹#›</a:t>
            </a:fld>
            <a:endParaRPr lang="en-US"/>
          </a:p>
        </p:txBody>
      </p:sp>
    </p:spTree>
    <p:extLst>
      <p:ext uri="{BB962C8B-B14F-4D97-AF65-F5344CB8AC3E}">
        <p14:creationId xmlns:p14="http://schemas.microsoft.com/office/powerpoint/2010/main" val="64042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DB17BC-388D-4FDC-83E9-94EBA4635049}"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DF6671-48A9-4928-8278-8D0C2564259F}" type="slidenum">
              <a:rPr lang="en-US" smtClean="0"/>
              <a:t>‹#›</a:t>
            </a:fld>
            <a:endParaRPr lang="en-US"/>
          </a:p>
        </p:txBody>
      </p:sp>
    </p:spTree>
    <p:extLst>
      <p:ext uri="{BB962C8B-B14F-4D97-AF65-F5344CB8AC3E}">
        <p14:creationId xmlns:p14="http://schemas.microsoft.com/office/powerpoint/2010/main" val="72090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B17BC-388D-4FDC-83E9-94EBA4635049}" type="datetimeFigureOut">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DF6671-48A9-4928-8278-8D0C2564259F}" type="slidenum">
              <a:rPr lang="en-US" smtClean="0"/>
              <a:t>‹#›</a:t>
            </a:fld>
            <a:endParaRPr lang="en-US"/>
          </a:p>
        </p:txBody>
      </p:sp>
    </p:spTree>
    <p:extLst>
      <p:ext uri="{BB962C8B-B14F-4D97-AF65-F5344CB8AC3E}">
        <p14:creationId xmlns:p14="http://schemas.microsoft.com/office/powerpoint/2010/main" val="70802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B17BC-388D-4FDC-83E9-94EBA4635049}"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F6671-48A9-4928-8278-8D0C2564259F}" type="slidenum">
              <a:rPr lang="en-US" smtClean="0"/>
              <a:t>‹#›</a:t>
            </a:fld>
            <a:endParaRPr lang="en-US"/>
          </a:p>
        </p:txBody>
      </p:sp>
    </p:spTree>
    <p:extLst>
      <p:ext uri="{BB962C8B-B14F-4D97-AF65-F5344CB8AC3E}">
        <p14:creationId xmlns:p14="http://schemas.microsoft.com/office/powerpoint/2010/main" val="60963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B17BC-388D-4FDC-83E9-94EBA4635049}"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F6671-48A9-4928-8278-8D0C2564259F}" type="slidenum">
              <a:rPr lang="en-US" smtClean="0"/>
              <a:t>‹#›</a:t>
            </a:fld>
            <a:endParaRPr lang="en-US"/>
          </a:p>
        </p:txBody>
      </p:sp>
    </p:spTree>
    <p:extLst>
      <p:ext uri="{BB962C8B-B14F-4D97-AF65-F5344CB8AC3E}">
        <p14:creationId xmlns:p14="http://schemas.microsoft.com/office/powerpoint/2010/main" val="350480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B17BC-388D-4FDC-83E9-94EBA4635049}" type="datetimeFigureOut">
              <a:rPr lang="en-US" smtClean="0"/>
              <a:t>7/7/2020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F6671-48A9-4928-8278-8D0C2564259F}" type="slidenum">
              <a:rPr lang="en-US" smtClean="0"/>
              <a:t>‹#›</a:t>
            </a:fld>
            <a:endParaRPr lang="en-US"/>
          </a:p>
        </p:txBody>
      </p:sp>
    </p:spTree>
    <p:extLst>
      <p:ext uri="{BB962C8B-B14F-4D97-AF65-F5344CB8AC3E}">
        <p14:creationId xmlns:p14="http://schemas.microsoft.com/office/powerpoint/2010/main" val="3410260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ManateeCountyFAPA.com"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mailto:ManateeCountyFAPA@yahoo.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centervideo.forest.usf.edu/qpi/transitions/transitions.ht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centervideo.forest.usf.edu/qpi/bettertransition/bettertransition.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centervideo.forest.usf.edu/qpi/2015QPIMINICONFERENCE/transitions/start.html" TargetMode="External"/><Relationship Id="rId2" Type="http://schemas.openxmlformats.org/officeDocument/2006/relationships/hyperlink" Target="http://centervideo.forest.usf.edu/qpi/supportchild/start.html" TargetMode="External"/><Relationship Id="rId1" Type="http://schemas.openxmlformats.org/officeDocument/2006/relationships/slideLayout" Target="../slideLayouts/slideLayout7.xml"/><Relationship Id="rId5" Type="http://schemas.openxmlformats.org/officeDocument/2006/relationships/hyperlink" Target="http://centervideo.forest.usf.edu/video/summit19/cctransitionplans/start.html" TargetMode="External"/><Relationship Id="rId4" Type="http://schemas.openxmlformats.org/officeDocument/2006/relationships/hyperlink" Target="http://centervideo.forest.usf.edu/QPI/cali/GrievingInf/GrievingInfants.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mailto:Info@ManateeCountyFAPA.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2005"/>
            <a:ext cx="5003074" cy="375080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886" y="2468880"/>
            <a:ext cx="6403857" cy="3907835"/>
          </a:xfrm>
          <a:prstGeom prst="rect">
            <a:avLst/>
          </a:prstGeom>
        </p:spPr>
      </p:pic>
    </p:spTree>
    <p:extLst>
      <p:ext uri="{BB962C8B-B14F-4D97-AF65-F5344CB8AC3E}">
        <p14:creationId xmlns:p14="http://schemas.microsoft.com/office/powerpoint/2010/main" val="770065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 y="320767"/>
            <a:ext cx="10789919" cy="6247864"/>
          </a:xfrm>
          <a:prstGeom prst="rect">
            <a:avLst/>
          </a:prstGeom>
        </p:spPr>
        <p:txBody>
          <a:bodyPr wrap="square">
            <a:spAutoFit/>
          </a:bodyPr>
          <a:lstStyle/>
          <a:p>
            <a:r>
              <a:rPr lang="en-US" sz="4000" b="1" dirty="0" smtClean="0"/>
              <a:t>Why are transitions important?</a:t>
            </a:r>
          </a:p>
          <a:p>
            <a:endParaRPr lang="en-US" sz="3600" dirty="0"/>
          </a:p>
          <a:p>
            <a:pPr marL="571500" indent="-571500">
              <a:buFont typeface="Arial" panose="020B0604020202020204" pitchFamily="34" charset="0"/>
              <a:buChar char="•"/>
            </a:pPr>
            <a:r>
              <a:rPr lang="en-US" sz="3600" dirty="0" smtClean="0"/>
              <a:t>To promote healthy attachments</a:t>
            </a:r>
          </a:p>
          <a:p>
            <a:pPr marL="571500" indent="-571500">
              <a:buFont typeface="Arial" panose="020B0604020202020204" pitchFamily="34" charset="0"/>
              <a:buChar char="•"/>
            </a:pPr>
            <a:r>
              <a:rPr lang="en-US" sz="3600" dirty="0" smtClean="0"/>
              <a:t>The way a person leaves a situation affects the way he enters the next.</a:t>
            </a:r>
          </a:p>
          <a:p>
            <a:pPr marL="571500" indent="-571500">
              <a:buFont typeface="Arial" panose="020B0604020202020204" pitchFamily="34" charset="0"/>
              <a:buChar char="•"/>
            </a:pPr>
            <a:r>
              <a:rPr lang="en-US" sz="3600" dirty="0" smtClean="0"/>
              <a:t>Unfinished business often hinders the ability to start a new situation.</a:t>
            </a:r>
          </a:p>
          <a:p>
            <a:pPr marL="571500" indent="-571500">
              <a:buFont typeface="Arial" panose="020B0604020202020204" pitchFamily="34" charset="0"/>
              <a:buChar char="•"/>
            </a:pPr>
            <a:r>
              <a:rPr lang="en-US" sz="3600" dirty="0" smtClean="0"/>
              <a:t>When a child has closure from a proper transition, they feel more secure in the new surroundings.</a:t>
            </a:r>
          </a:p>
          <a:p>
            <a:pPr marL="571500" indent="-571500">
              <a:buFont typeface="Arial" panose="020B0604020202020204" pitchFamily="34" charset="0"/>
              <a:buChar char="•"/>
            </a:pPr>
            <a:r>
              <a:rPr lang="en-US" sz="3600" dirty="0" smtClean="0"/>
              <a:t>Helps a child build trust that not all people disappear from their life.</a:t>
            </a:r>
            <a:endParaRPr lang="en-US" sz="3600" dirty="0"/>
          </a:p>
        </p:txBody>
      </p:sp>
    </p:spTree>
    <p:extLst>
      <p:ext uri="{BB962C8B-B14F-4D97-AF65-F5344CB8AC3E}">
        <p14:creationId xmlns:p14="http://schemas.microsoft.com/office/powerpoint/2010/main" val="106035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531" y="1532934"/>
            <a:ext cx="10868297" cy="3785652"/>
          </a:xfrm>
          <a:prstGeom prst="rect">
            <a:avLst/>
          </a:prstGeom>
        </p:spPr>
        <p:txBody>
          <a:bodyPr wrap="square">
            <a:spAutoFit/>
          </a:bodyPr>
          <a:lstStyle/>
          <a:p>
            <a:r>
              <a:rPr lang="en-US" sz="4000" b="1" dirty="0"/>
              <a:t>“When transitions are done suddenly, there is a significant risk of harm to the  child.” </a:t>
            </a:r>
          </a:p>
          <a:p>
            <a:r>
              <a:rPr lang="en-US" sz="4000" dirty="0"/>
              <a:t> </a:t>
            </a:r>
          </a:p>
          <a:p>
            <a:r>
              <a:rPr lang="en-US" sz="4000" dirty="0"/>
              <a:t> </a:t>
            </a:r>
          </a:p>
          <a:p>
            <a:r>
              <a:rPr lang="en-US" sz="4000" dirty="0" err="1"/>
              <a:t>Dr</a:t>
            </a:r>
            <a:r>
              <a:rPr lang="en-US" sz="4000" dirty="0"/>
              <a:t> Charles H. </a:t>
            </a:r>
            <a:r>
              <a:rPr lang="en-US" sz="4000" dirty="0" err="1"/>
              <a:t>Zeana</a:t>
            </a:r>
            <a:r>
              <a:rPr lang="en-US" sz="4000" dirty="0"/>
              <a:t>, JR., M.D.  Institute of Infant and Early Childhood Mental Health</a:t>
            </a:r>
          </a:p>
        </p:txBody>
      </p:sp>
    </p:spTree>
    <p:extLst>
      <p:ext uri="{BB962C8B-B14F-4D97-AF65-F5344CB8AC3E}">
        <p14:creationId xmlns:p14="http://schemas.microsoft.com/office/powerpoint/2010/main" val="327398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46" y="328472"/>
            <a:ext cx="11891554" cy="5755422"/>
          </a:xfrm>
          <a:prstGeom prst="rect">
            <a:avLst/>
          </a:prstGeom>
        </p:spPr>
        <p:txBody>
          <a:bodyPr wrap="square">
            <a:spAutoFit/>
          </a:bodyPr>
          <a:lstStyle/>
          <a:p>
            <a:r>
              <a:rPr lang="en-US" sz="4000" b="1" dirty="0"/>
              <a:t>Gaining Perspective </a:t>
            </a:r>
            <a:endParaRPr lang="en-US" sz="4000" b="1" dirty="0" smtClean="0"/>
          </a:p>
          <a:p>
            <a:r>
              <a:rPr lang="en-US" sz="3800" dirty="0" smtClean="0"/>
              <a:t>• </a:t>
            </a:r>
            <a:r>
              <a:rPr lang="en-US" sz="3800" dirty="0"/>
              <a:t>Every move to a new placement (including the 1st from their biological family) will contribute to a loss of one developmental and one academic year. </a:t>
            </a:r>
            <a:endParaRPr lang="en-US" sz="3800" dirty="0" smtClean="0"/>
          </a:p>
          <a:p>
            <a:endParaRPr lang="en-US" sz="1200" dirty="0" smtClean="0"/>
          </a:p>
          <a:p>
            <a:r>
              <a:rPr lang="en-US" sz="3800" dirty="0" smtClean="0"/>
              <a:t> </a:t>
            </a:r>
            <a:r>
              <a:rPr lang="en-US" sz="3800" dirty="0"/>
              <a:t>• Example:  A 17 yr. old child who has moved 5 times may respond emotionally and behaviorally act like a 12 </a:t>
            </a:r>
            <a:r>
              <a:rPr lang="en-US" sz="3800" dirty="0" err="1"/>
              <a:t>yr</a:t>
            </a:r>
            <a:r>
              <a:rPr lang="en-US" sz="3800" dirty="0"/>
              <a:t> old.  </a:t>
            </a:r>
            <a:endParaRPr lang="en-US" sz="3800" dirty="0" smtClean="0"/>
          </a:p>
          <a:p>
            <a:endParaRPr lang="en-US" sz="1200" dirty="0" smtClean="0"/>
          </a:p>
          <a:p>
            <a:r>
              <a:rPr lang="en-US" sz="3800" dirty="0" smtClean="0"/>
              <a:t>• </a:t>
            </a:r>
            <a:r>
              <a:rPr lang="en-US" sz="3800" dirty="0"/>
              <a:t>It is only possible for a child to catch up once they feel safe and secure in a placement with caring adults who provide experiences for them to grow self-sufficiently.</a:t>
            </a:r>
          </a:p>
        </p:txBody>
      </p:sp>
    </p:spTree>
    <p:extLst>
      <p:ext uri="{BB962C8B-B14F-4D97-AF65-F5344CB8AC3E}">
        <p14:creationId xmlns:p14="http://schemas.microsoft.com/office/powerpoint/2010/main" val="159790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778" y="300446"/>
            <a:ext cx="10502536" cy="5324535"/>
          </a:xfrm>
          <a:prstGeom prst="rect">
            <a:avLst/>
          </a:prstGeom>
          <a:noFill/>
        </p:spPr>
        <p:txBody>
          <a:bodyPr wrap="square" rtlCol="0">
            <a:spAutoFit/>
          </a:bodyPr>
          <a:lstStyle/>
          <a:p>
            <a:r>
              <a:rPr lang="en-US" sz="4200" b="1" dirty="0" smtClean="0"/>
              <a:t>Considerations for a Smooth Transition</a:t>
            </a:r>
          </a:p>
          <a:p>
            <a:endParaRPr lang="en-US" sz="3200" b="1" dirty="0" smtClean="0"/>
          </a:p>
          <a:p>
            <a:pPr marL="457200" indent="-457200">
              <a:buFont typeface="Arial" panose="020B0604020202020204" pitchFamily="34" charset="0"/>
              <a:buChar char="•"/>
            </a:pPr>
            <a:r>
              <a:rPr lang="en-US" sz="3800" dirty="0" smtClean="0"/>
              <a:t>A gradual transition plan put in place that involves all key people (parents, out-of-home caregivers, GAL, child’s attorney, child (as age appropriate), child’s therapist, parent service providers (if applicable)</a:t>
            </a:r>
          </a:p>
          <a:p>
            <a:pPr marL="457200" indent="-457200">
              <a:buFont typeface="Arial" panose="020B0604020202020204" pitchFamily="34" charset="0"/>
              <a:buChar char="•"/>
            </a:pPr>
            <a:r>
              <a:rPr lang="en-US" sz="3800" dirty="0" smtClean="0"/>
              <a:t>Understand the thoughts of the child and child’s therapist about the transition</a:t>
            </a:r>
            <a:endParaRPr lang="en-US" sz="3200" dirty="0"/>
          </a:p>
        </p:txBody>
      </p:sp>
    </p:spTree>
    <p:extLst>
      <p:ext uri="{BB962C8B-B14F-4D97-AF65-F5344CB8AC3E}">
        <p14:creationId xmlns:p14="http://schemas.microsoft.com/office/powerpoint/2010/main" val="218924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4583" y="1685108"/>
            <a:ext cx="10897438" cy="4323805"/>
          </a:xfrm>
          <a:prstGeom prst="rect">
            <a:avLst/>
          </a:prstGeom>
        </p:spPr>
      </p:pic>
      <p:sp>
        <p:nvSpPr>
          <p:cNvPr id="3" name="TextBox 2"/>
          <p:cNvSpPr txBox="1"/>
          <p:nvPr/>
        </p:nvSpPr>
        <p:spPr>
          <a:xfrm>
            <a:off x="953589" y="378823"/>
            <a:ext cx="7132320" cy="731520"/>
          </a:xfrm>
          <a:prstGeom prst="rect">
            <a:avLst/>
          </a:prstGeom>
          <a:noFill/>
        </p:spPr>
        <p:txBody>
          <a:bodyPr wrap="square" rtlCol="0">
            <a:spAutoFit/>
          </a:bodyPr>
          <a:lstStyle/>
          <a:p>
            <a:r>
              <a:rPr lang="en-US" sz="4000" b="1" dirty="0" smtClean="0"/>
              <a:t>Florida Statute re: Transitions</a:t>
            </a:r>
            <a:endParaRPr lang="en-US" sz="4000" b="1" dirty="0"/>
          </a:p>
        </p:txBody>
      </p:sp>
    </p:spTree>
    <p:extLst>
      <p:ext uri="{BB962C8B-B14F-4D97-AF65-F5344CB8AC3E}">
        <p14:creationId xmlns:p14="http://schemas.microsoft.com/office/powerpoint/2010/main" val="159328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778" y="300446"/>
            <a:ext cx="10502536" cy="6494085"/>
          </a:xfrm>
          <a:prstGeom prst="rect">
            <a:avLst/>
          </a:prstGeom>
          <a:noFill/>
        </p:spPr>
        <p:txBody>
          <a:bodyPr wrap="square" rtlCol="0">
            <a:spAutoFit/>
          </a:bodyPr>
          <a:lstStyle/>
          <a:p>
            <a:r>
              <a:rPr lang="en-US" sz="4200" b="1" dirty="0" smtClean="0"/>
              <a:t>Considerations for a Smooth Transition- cont.</a:t>
            </a:r>
          </a:p>
          <a:p>
            <a:endParaRPr lang="en-US" sz="3200" b="1" dirty="0" smtClean="0"/>
          </a:p>
          <a:p>
            <a:pPr marL="457200" indent="-457200">
              <a:buFont typeface="Arial" panose="020B0604020202020204" pitchFamily="34" charset="0"/>
              <a:buChar char="•"/>
            </a:pPr>
            <a:r>
              <a:rPr lang="en-US" sz="3800" dirty="0" smtClean="0"/>
              <a:t>Introduce the new person to the child in the presence of the current parent figure.</a:t>
            </a:r>
          </a:p>
          <a:p>
            <a:pPr marL="457200" indent="-457200">
              <a:buFont typeface="Arial" panose="020B0604020202020204" pitchFamily="34" charset="0"/>
              <a:buChar char="•"/>
            </a:pPr>
            <a:r>
              <a:rPr lang="en-US" sz="3800" dirty="0" smtClean="0"/>
              <a:t>The child should successfully spend increasing  periods of time, including unsupervised overnight and weekend visits with the parents or prospective caregiver(s)</a:t>
            </a:r>
          </a:p>
          <a:p>
            <a:pPr marL="457200" indent="-457200">
              <a:buFont typeface="Arial" panose="020B0604020202020204" pitchFamily="34" charset="0"/>
              <a:buChar char="•"/>
            </a:pPr>
            <a:r>
              <a:rPr lang="en-US" sz="3800" dirty="0" smtClean="0"/>
              <a:t>The input of the present out-of-home caregivers should be considered.  They are the experts on this child.</a:t>
            </a:r>
            <a:endParaRPr lang="en-US" sz="3200" dirty="0"/>
          </a:p>
        </p:txBody>
      </p:sp>
    </p:spTree>
    <p:extLst>
      <p:ext uri="{BB962C8B-B14F-4D97-AF65-F5344CB8AC3E}">
        <p14:creationId xmlns:p14="http://schemas.microsoft.com/office/powerpoint/2010/main" val="1643859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9715" y="522514"/>
            <a:ext cx="10502536" cy="5324535"/>
          </a:xfrm>
          <a:prstGeom prst="rect">
            <a:avLst/>
          </a:prstGeom>
          <a:noFill/>
        </p:spPr>
        <p:txBody>
          <a:bodyPr wrap="square" rtlCol="0">
            <a:spAutoFit/>
          </a:bodyPr>
          <a:lstStyle/>
          <a:p>
            <a:r>
              <a:rPr lang="en-US" sz="4200" b="1" dirty="0" smtClean="0"/>
              <a:t>Considerations for a Smooth Transition- cont.</a:t>
            </a:r>
          </a:p>
          <a:p>
            <a:endParaRPr lang="en-US" sz="3200" b="1" dirty="0" smtClean="0"/>
          </a:p>
          <a:p>
            <a:pPr marL="457200" indent="-457200">
              <a:buFont typeface="Arial" panose="020B0604020202020204" pitchFamily="34" charset="0"/>
              <a:buChar char="•"/>
            </a:pPr>
            <a:r>
              <a:rPr lang="en-US" sz="3800" dirty="0" smtClean="0"/>
              <a:t>Have a plan for the child to say goodbye to the out-of-home caregivers and other children and pets present in the home.</a:t>
            </a:r>
          </a:p>
          <a:p>
            <a:pPr marL="457200" indent="-457200">
              <a:buFont typeface="Arial" panose="020B0604020202020204" pitchFamily="34" charset="0"/>
              <a:buChar char="•"/>
            </a:pPr>
            <a:r>
              <a:rPr lang="en-US" sz="3800" dirty="0" smtClean="0"/>
              <a:t>The child should have all of their belongings</a:t>
            </a:r>
          </a:p>
          <a:p>
            <a:pPr marL="457200" indent="-457200">
              <a:buFont typeface="Arial" panose="020B0604020202020204" pitchFamily="34" charset="0"/>
              <a:buChar char="•"/>
            </a:pPr>
            <a:r>
              <a:rPr lang="en-US" sz="3800" dirty="0" smtClean="0"/>
              <a:t>Where will the change of physical custody take place?</a:t>
            </a:r>
          </a:p>
          <a:p>
            <a:pPr marL="457200" indent="-457200">
              <a:buFont typeface="Arial" panose="020B0604020202020204" pitchFamily="34" charset="0"/>
              <a:buChar char="•"/>
            </a:pPr>
            <a:r>
              <a:rPr lang="en-US" sz="3800" dirty="0" smtClean="0"/>
              <a:t>Who will transport the child to the new home?</a:t>
            </a:r>
            <a:endParaRPr lang="en-US" sz="3200" dirty="0"/>
          </a:p>
        </p:txBody>
      </p:sp>
    </p:spTree>
    <p:extLst>
      <p:ext uri="{BB962C8B-B14F-4D97-AF65-F5344CB8AC3E}">
        <p14:creationId xmlns:p14="http://schemas.microsoft.com/office/powerpoint/2010/main" val="129421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9715" y="522514"/>
            <a:ext cx="10502536" cy="4739759"/>
          </a:xfrm>
          <a:prstGeom prst="rect">
            <a:avLst/>
          </a:prstGeom>
          <a:noFill/>
        </p:spPr>
        <p:txBody>
          <a:bodyPr wrap="square" rtlCol="0">
            <a:spAutoFit/>
          </a:bodyPr>
          <a:lstStyle/>
          <a:p>
            <a:r>
              <a:rPr lang="en-US" sz="4200" b="1" dirty="0" smtClean="0"/>
              <a:t>Considerations for a Smooth Transition- cont.</a:t>
            </a:r>
          </a:p>
          <a:p>
            <a:endParaRPr lang="en-US" sz="3200" b="1" dirty="0" smtClean="0"/>
          </a:p>
          <a:p>
            <a:pPr marL="457200" indent="-457200">
              <a:buFont typeface="Arial" panose="020B0604020202020204" pitchFamily="34" charset="0"/>
              <a:buChar char="•"/>
            </a:pPr>
            <a:r>
              <a:rPr lang="en-US" sz="3800" dirty="0" smtClean="0"/>
              <a:t>Are there any upcoming events in the home that would suggest waiting a day or two for placement change of the child?</a:t>
            </a:r>
          </a:p>
          <a:p>
            <a:pPr marL="457200" indent="-457200">
              <a:buFont typeface="Arial" panose="020B0604020202020204" pitchFamily="34" charset="0"/>
              <a:buChar char="•"/>
            </a:pPr>
            <a:r>
              <a:rPr lang="en-US" sz="3800" dirty="0" smtClean="0"/>
              <a:t>What is the educational plan for the child?  If the child has to transfer schools, can the placement change wait until school is out?</a:t>
            </a:r>
            <a:endParaRPr lang="en-US" sz="3200" dirty="0"/>
          </a:p>
        </p:txBody>
      </p:sp>
    </p:spTree>
    <p:extLst>
      <p:ext uri="{BB962C8B-B14F-4D97-AF65-F5344CB8AC3E}">
        <p14:creationId xmlns:p14="http://schemas.microsoft.com/office/powerpoint/2010/main" val="3253246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9715" y="522514"/>
            <a:ext cx="10502536" cy="4739759"/>
          </a:xfrm>
          <a:prstGeom prst="rect">
            <a:avLst/>
          </a:prstGeom>
          <a:noFill/>
        </p:spPr>
        <p:txBody>
          <a:bodyPr wrap="square" rtlCol="0">
            <a:spAutoFit/>
          </a:bodyPr>
          <a:lstStyle/>
          <a:p>
            <a:r>
              <a:rPr lang="en-US" sz="4200" b="1" dirty="0" smtClean="0"/>
              <a:t>Considerations for a Smooth Transition- cont.</a:t>
            </a:r>
          </a:p>
          <a:p>
            <a:endParaRPr lang="en-US" sz="3200" b="1" dirty="0" smtClean="0"/>
          </a:p>
          <a:p>
            <a:pPr marL="457200" indent="-457200">
              <a:buFont typeface="Arial" panose="020B0604020202020204" pitchFamily="34" charset="0"/>
              <a:buChar char="•"/>
            </a:pPr>
            <a:r>
              <a:rPr lang="en-US" sz="3800" dirty="0" smtClean="0"/>
              <a:t>Are there any medical treatments, procedures or appointments for the child that requires education of or follow-up by the new caregiver?</a:t>
            </a:r>
          </a:p>
          <a:p>
            <a:pPr marL="457200" indent="-457200">
              <a:buFont typeface="Arial" panose="020B0604020202020204" pitchFamily="34" charset="0"/>
              <a:buChar char="•"/>
            </a:pPr>
            <a:r>
              <a:rPr lang="en-US" sz="3800" dirty="0" smtClean="0"/>
              <a:t>Are all services transitioning with the child?</a:t>
            </a:r>
          </a:p>
          <a:p>
            <a:pPr marL="457200" indent="-457200">
              <a:buFont typeface="Arial" panose="020B0604020202020204" pitchFamily="34" charset="0"/>
              <a:buChar char="•"/>
            </a:pPr>
            <a:r>
              <a:rPr lang="en-US" sz="3800" dirty="0" smtClean="0"/>
              <a:t>Is there a plan for continued contact with the out-of-home caregivers after the placement change?</a:t>
            </a:r>
            <a:endParaRPr lang="en-US" sz="3200" dirty="0"/>
          </a:p>
        </p:txBody>
      </p:sp>
    </p:spTree>
    <p:extLst>
      <p:ext uri="{BB962C8B-B14F-4D97-AF65-F5344CB8AC3E}">
        <p14:creationId xmlns:p14="http://schemas.microsoft.com/office/powerpoint/2010/main" val="7167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1" y="561702"/>
            <a:ext cx="10502536" cy="4431983"/>
          </a:xfrm>
          <a:prstGeom prst="rect">
            <a:avLst/>
          </a:prstGeom>
          <a:noFill/>
        </p:spPr>
        <p:txBody>
          <a:bodyPr wrap="square" rtlCol="0">
            <a:spAutoFit/>
          </a:bodyPr>
          <a:lstStyle/>
          <a:p>
            <a:r>
              <a:rPr lang="en-US" sz="4200" b="1" dirty="0" smtClean="0"/>
              <a:t>Understanding Trauma</a:t>
            </a:r>
          </a:p>
          <a:p>
            <a:r>
              <a:rPr lang="en-US" sz="4200" b="1" dirty="0"/>
              <a:t>	</a:t>
            </a:r>
            <a:r>
              <a:rPr lang="en-US" sz="4200" i="1" dirty="0" smtClean="0"/>
              <a:t>There is trauma in any transition, we must 	try to reduce the trauma.</a:t>
            </a:r>
          </a:p>
          <a:p>
            <a:endParaRPr lang="en-US" sz="4200" b="1" dirty="0" smtClean="0"/>
          </a:p>
          <a:p>
            <a:pPr marL="457200" indent="-457200">
              <a:buFont typeface="Arial" panose="020B0604020202020204" pitchFamily="34" charset="0"/>
              <a:buChar char="•"/>
            </a:pPr>
            <a:r>
              <a:rPr lang="en-US" sz="3800" dirty="0" smtClean="0"/>
              <a:t>Sufficient time for transition</a:t>
            </a:r>
          </a:p>
          <a:p>
            <a:pPr marL="457200" indent="-457200">
              <a:buFont typeface="Arial" panose="020B0604020202020204" pitchFamily="34" charset="0"/>
              <a:buChar char="•"/>
            </a:pPr>
            <a:r>
              <a:rPr lang="en-US" sz="3800" dirty="0" smtClean="0"/>
              <a:t>Awareness of events in the child’s life</a:t>
            </a:r>
          </a:p>
          <a:p>
            <a:pPr marL="457200" indent="-457200">
              <a:buFont typeface="Arial" panose="020B0604020202020204" pitchFamily="34" charset="0"/>
              <a:buChar char="•"/>
            </a:pPr>
            <a:r>
              <a:rPr lang="en-US" sz="3800" dirty="0" smtClean="0"/>
              <a:t>Best scenario is a written transition plan</a:t>
            </a:r>
          </a:p>
        </p:txBody>
      </p:sp>
    </p:spTree>
    <p:extLst>
      <p:ext uri="{BB962C8B-B14F-4D97-AF65-F5344CB8AC3E}">
        <p14:creationId xmlns:p14="http://schemas.microsoft.com/office/powerpoint/2010/main" val="191797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53" y="256506"/>
            <a:ext cx="5668236" cy="3967766"/>
          </a:xfrm>
          <a:prstGeom prst="rect">
            <a:avLst/>
          </a:prstGeom>
        </p:spPr>
      </p:pic>
      <p:sp>
        <p:nvSpPr>
          <p:cNvPr id="4" name="TextBox 3"/>
          <p:cNvSpPr txBox="1"/>
          <p:nvPr/>
        </p:nvSpPr>
        <p:spPr>
          <a:xfrm>
            <a:off x="1604186" y="4752305"/>
            <a:ext cx="8126569" cy="1846659"/>
          </a:xfrm>
          <a:prstGeom prst="rect">
            <a:avLst/>
          </a:prstGeom>
          <a:noFill/>
        </p:spPr>
        <p:txBody>
          <a:bodyPr wrap="square" rtlCol="0">
            <a:spAutoFit/>
          </a:bodyPr>
          <a:lstStyle/>
          <a:p>
            <a:pPr algn="ctr"/>
            <a:r>
              <a:rPr lang="en-US" sz="3200" dirty="0" smtClean="0"/>
              <a:t>Email us!</a:t>
            </a:r>
          </a:p>
          <a:p>
            <a:pPr algn="ctr"/>
            <a:r>
              <a:rPr lang="en-US" sz="3200" dirty="0" smtClean="0"/>
              <a:t> </a:t>
            </a:r>
            <a:r>
              <a:rPr lang="en-US" sz="3200" dirty="0" smtClean="0">
                <a:hlinkClick r:id="rId3"/>
              </a:rPr>
              <a:t>Info@ManateeCountyFAPA.com</a:t>
            </a:r>
            <a:r>
              <a:rPr lang="en-US" sz="3200" dirty="0" smtClean="0"/>
              <a:t> </a:t>
            </a:r>
          </a:p>
          <a:p>
            <a:pPr algn="ctr"/>
            <a:r>
              <a:rPr lang="en-US" sz="3200" dirty="0" smtClean="0"/>
              <a:t> </a:t>
            </a:r>
            <a:r>
              <a:rPr lang="en-US" sz="3200" dirty="0" smtClean="0">
                <a:hlinkClick r:id="rId4"/>
              </a:rPr>
              <a:t>ManateeCountyFAPA@yahoo.com</a:t>
            </a:r>
            <a:endParaRPr lang="en-US" sz="3200" dirty="0" smtClean="0"/>
          </a:p>
          <a:p>
            <a:endParaRPr lang="en-US" dirty="0"/>
          </a:p>
        </p:txBody>
      </p:sp>
    </p:spTree>
    <p:extLst>
      <p:ext uri="{BB962C8B-B14F-4D97-AF65-F5344CB8AC3E}">
        <p14:creationId xmlns:p14="http://schemas.microsoft.com/office/powerpoint/2010/main" val="417198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3954" y="522514"/>
            <a:ext cx="11220995" cy="5970865"/>
          </a:xfrm>
          <a:prstGeom prst="rect">
            <a:avLst/>
          </a:prstGeom>
          <a:noFill/>
        </p:spPr>
        <p:txBody>
          <a:bodyPr wrap="square" rtlCol="0">
            <a:spAutoFit/>
          </a:bodyPr>
          <a:lstStyle/>
          <a:p>
            <a:r>
              <a:rPr lang="en-US" sz="4200" b="1" dirty="0" smtClean="0"/>
              <a:t>Preparing for the move</a:t>
            </a:r>
          </a:p>
          <a:p>
            <a:r>
              <a:rPr lang="en-US" sz="4200" b="1" dirty="0"/>
              <a:t>	</a:t>
            </a:r>
            <a:r>
              <a:rPr lang="en-US" sz="3800" i="1" dirty="0" smtClean="0"/>
              <a:t>Current caregiver shares information about the 	child in a write-up to include:</a:t>
            </a:r>
            <a:endParaRPr lang="en-US" sz="3800" b="1" dirty="0" smtClean="0"/>
          </a:p>
          <a:p>
            <a:pPr marL="457200" indent="-457200">
              <a:buFont typeface="Arial" panose="020B0604020202020204" pitchFamily="34" charset="0"/>
              <a:buChar char="•"/>
            </a:pPr>
            <a:r>
              <a:rPr lang="en-US" sz="3200" dirty="0" smtClean="0"/>
              <a:t>The child’s typical routine- bedtime, meals, bath time, etc.</a:t>
            </a:r>
          </a:p>
          <a:p>
            <a:pPr marL="457200" indent="-457200">
              <a:buFont typeface="Arial" panose="020B0604020202020204" pitchFamily="34" charset="0"/>
              <a:buChar char="•"/>
            </a:pPr>
            <a:r>
              <a:rPr lang="en-US" sz="3200" dirty="0" smtClean="0"/>
              <a:t>Likes and dislikes- food, games, hugs, etc.</a:t>
            </a:r>
          </a:p>
          <a:p>
            <a:pPr marL="457200" indent="-457200">
              <a:buFont typeface="Arial" panose="020B0604020202020204" pitchFamily="34" charset="0"/>
              <a:buChar char="•"/>
            </a:pPr>
            <a:r>
              <a:rPr lang="en-US" sz="3200" dirty="0" smtClean="0"/>
              <a:t>Strengths </a:t>
            </a:r>
            <a:r>
              <a:rPr lang="en-US" sz="3200" dirty="0" smtClean="0"/>
              <a:t>and areas of improvement</a:t>
            </a:r>
          </a:p>
          <a:p>
            <a:pPr marL="457200" indent="-457200">
              <a:buFont typeface="Arial" panose="020B0604020202020204" pitchFamily="34" charset="0"/>
              <a:buChar char="•"/>
            </a:pPr>
            <a:r>
              <a:rPr lang="en-US" sz="3200" dirty="0" smtClean="0"/>
              <a:t>Favorites- foods and comfort </a:t>
            </a:r>
            <a:r>
              <a:rPr lang="en-US" sz="3200" dirty="0" smtClean="0"/>
              <a:t>items</a:t>
            </a:r>
            <a:endParaRPr lang="en-US" sz="3200" dirty="0" smtClean="0"/>
          </a:p>
          <a:p>
            <a:pPr marL="457200" indent="-457200">
              <a:buFont typeface="Arial" panose="020B0604020202020204" pitchFamily="34" charset="0"/>
              <a:buChar char="•"/>
            </a:pPr>
            <a:r>
              <a:rPr lang="en-US" sz="3200" dirty="0" smtClean="0"/>
              <a:t>Stressful times and fears</a:t>
            </a:r>
          </a:p>
          <a:p>
            <a:pPr marL="457200" indent="-457200">
              <a:buFont typeface="Arial" panose="020B0604020202020204" pitchFamily="34" charset="0"/>
              <a:buChar char="•"/>
            </a:pPr>
            <a:r>
              <a:rPr lang="en-US" sz="3200" dirty="0" smtClean="0"/>
              <a:t>Effective discipline techniques</a:t>
            </a:r>
          </a:p>
          <a:p>
            <a:pPr marL="457200" indent="-457200">
              <a:buFont typeface="Arial" panose="020B0604020202020204" pitchFamily="34" charset="0"/>
              <a:buChar char="•"/>
            </a:pPr>
            <a:r>
              <a:rPr lang="en-US" sz="3200" dirty="0" smtClean="0"/>
              <a:t>Hobbies, extra curricular activities, etc.</a:t>
            </a:r>
          </a:p>
          <a:p>
            <a:pPr marL="457200" indent="-457200">
              <a:buFont typeface="Arial" panose="020B0604020202020204" pitchFamily="34" charset="0"/>
              <a:buChar char="•"/>
            </a:pPr>
            <a:r>
              <a:rPr lang="en-US" sz="3200" dirty="0" smtClean="0"/>
              <a:t>Anything that will help the new caregiver in caring for the child</a:t>
            </a:r>
          </a:p>
        </p:txBody>
      </p:sp>
    </p:spTree>
    <p:extLst>
      <p:ext uri="{BB962C8B-B14F-4D97-AF65-F5344CB8AC3E}">
        <p14:creationId xmlns:p14="http://schemas.microsoft.com/office/powerpoint/2010/main" val="772723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3954" y="522514"/>
            <a:ext cx="11220995" cy="4832092"/>
          </a:xfrm>
          <a:prstGeom prst="rect">
            <a:avLst/>
          </a:prstGeom>
          <a:noFill/>
        </p:spPr>
        <p:txBody>
          <a:bodyPr wrap="square" rtlCol="0">
            <a:spAutoFit/>
          </a:bodyPr>
          <a:lstStyle/>
          <a:p>
            <a:r>
              <a:rPr lang="en-US" sz="4200" b="1" dirty="0" smtClean="0"/>
              <a:t>Preparing for the move</a:t>
            </a:r>
          </a:p>
          <a:p>
            <a:r>
              <a:rPr lang="en-US" sz="4200" b="1" dirty="0"/>
              <a:t>	</a:t>
            </a:r>
            <a:r>
              <a:rPr lang="en-US" sz="3800" i="1" dirty="0" smtClean="0"/>
              <a:t>Trade Pictures</a:t>
            </a:r>
            <a:endParaRPr lang="en-US" sz="3800" b="1" dirty="0" smtClean="0"/>
          </a:p>
          <a:p>
            <a:pPr marL="457200" indent="-457200">
              <a:buFont typeface="Arial" panose="020B0604020202020204" pitchFamily="34" charset="0"/>
              <a:buChar char="•"/>
            </a:pPr>
            <a:r>
              <a:rPr lang="en-US" sz="3200" dirty="0" smtClean="0"/>
              <a:t>Both families share pictures</a:t>
            </a:r>
          </a:p>
          <a:p>
            <a:pPr marL="457200" indent="-457200">
              <a:buFont typeface="Arial" panose="020B0604020202020204" pitchFamily="34" charset="0"/>
              <a:buChar char="•"/>
            </a:pPr>
            <a:r>
              <a:rPr lang="en-US" sz="3200" dirty="0" smtClean="0"/>
              <a:t>Foster family/out of home caregivers provide the child with a photo album and/or Life Book commemorating his or her time with their family</a:t>
            </a:r>
          </a:p>
          <a:p>
            <a:pPr marL="457200" indent="-457200">
              <a:buFont typeface="Arial" panose="020B0604020202020204" pitchFamily="34" charset="0"/>
              <a:buChar char="•"/>
            </a:pPr>
            <a:r>
              <a:rPr lang="en-US" sz="3200" dirty="0" smtClean="0"/>
              <a:t>Receiving family sends pictures to current caregivers to hand in the child’s room and for them to talk about the new family (or family they are rejoining in cases of reunification)</a:t>
            </a:r>
          </a:p>
        </p:txBody>
      </p:sp>
    </p:spTree>
    <p:extLst>
      <p:ext uri="{BB962C8B-B14F-4D97-AF65-F5344CB8AC3E}">
        <p14:creationId xmlns:p14="http://schemas.microsoft.com/office/powerpoint/2010/main" val="385710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3954" y="522514"/>
            <a:ext cx="11220995" cy="4339650"/>
          </a:xfrm>
          <a:prstGeom prst="rect">
            <a:avLst/>
          </a:prstGeom>
          <a:noFill/>
        </p:spPr>
        <p:txBody>
          <a:bodyPr wrap="square" rtlCol="0">
            <a:spAutoFit/>
          </a:bodyPr>
          <a:lstStyle/>
          <a:p>
            <a:r>
              <a:rPr lang="en-US" sz="4200" b="1" dirty="0" smtClean="0"/>
              <a:t>Preparing for the move</a:t>
            </a:r>
          </a:p>
          <a:p>
            <a:r>
              <a:rPr lang="en-US" sz="4200" b="1" dirty="0"/>
              <a:t>	</a:t>
            </a:r>
            <a:r>
              <a:rPr lang="en-US" sz="3800" i="1" dirty="0" smtClean="0"/>
              <a:t>How to tell the child?:</a:t>
            </a:r>
            <a:endParaRPr lang="en-US" sz="3800" b="1" dirty="0" smtClean="0"/>
          </a:p>
          <a:p>
            <a:pPr marL="457200" indent="-457200">
              <a:buFont typeface="Arial" panose="020B0604020202020204" pitchFamily="34" charset="0"/>
              <a:buChar char="•"/>
            </a:pPr>
            <a:r>
              <a:rPr lang="en-US" sz="3200" dirty="0" smtClean="0"/>
              <a:t>This should be a team decision made by those that know the child best- foster family/caregiver, therapist, GAL, Case Manager</a:t>
            </a:r>
          </a:p>
          <a:p>
            <a:pPr marL="457200" indent="-457200">
              <a:buFont typeface="Arial" panose="020B0604020202020204" pitchFamily="34" charset="0"/>
              <a:buChar char="•"/>
            </a:pPr>
            <a:r>
              <a:rPr lang="en-US" sz="3200" dirty="0" smtClean="0"/>
              <a:t>It should be explained at an age appropriate level.</a:t>
            </a:r>
          </a:p>
          <a:p>
            <a:pPr marL="457200" indent="-457200">
              <a:buFont typeface="Arial" panose="020B0604020202020204" pitchFamily="34" charset="0"/>
              <a:buChar char="•"/>
            </a:pPr>
            <a:r>
              <a:rPr lang="en-US" sz="3200" dirty="0" smtClean="0"/>
              <a:t>If possible (and age appropriate), explain the timeframe and steps towards the move</a:t>
            </a:r>
          </a:p>
          <a:p>
            <a:pPr marL="457200" indent="-457200">
              <a:buFont typeface="Arial" panose="020B0604020202020204" pitchFamily="34" charset="0"/>
              <a:buChar char="•"/>
            </a:pPr>
            <a:r>
              <a:rPr lang="en-US" sz="3200" dirty="0" smtClean="0"/>
              <a:t>Don’t over promise.</a:t>
            </a:r>
          </a:p>
        </p:txBody>
      </p:sp>
    </p:spTree>
    <p:extLst>
      <p:ext uri="{BB962C8B-B14F-4D97-AF65-F5344CB8AC3E}">
        <p14:creationId xmlns:p14="http://schemas.microsoft.com/office/powerpoint/2010/main" val="222087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3954" y="522514"/>
            <a:ext cx="11220995" cy="5816977"/>
          </a:xfrm>
          <a:prstGeom prst="rect">
            <a:avLst/>
          </a:prstGeom>
          <a:noFill/>
        </p:spPr>
        <p:txBody>
          <a:bodyPr wrap="square" rtlCol="0">
            <a:spAutoFit/>
          </a:bodyPr>
          <a:lstStyle/>
          <a:p>
            <a:r>
              <a:rPr lang="en-US" sz="4200" b="1" dirty="0" smtClean="0"/>
              <a:t>Preparing for the move</a:t>
            </a:r>
          </a:p>
          <a:p>
            <a:r>
              <a:rPr lang="en-US" sz="4200" b="1" dirty="0"/>
              <a:t>	</a:t>
            </a:r>
            <a:r>
              <a:rPr lang="en-US" sz="3800" i="1" dirty="0" smtClean="0"/>
              <a:t>When should it occur?:</a:t>
            </a:r>
            <a:endParaRPr lang="en-US" sz="3800" b="1" dirty="0" smtClean="0"/>
          </a:p>
          <a:p>
            <a:pPr marL="457200" indent="-457200">
              <a:buFont typeface="Arial" panose="020B0604020202020204" pitchFamily="34" charset="0"/>
              <a:buChar char="•"/>
            </a:pPr>
            <a:r>
              <a:rPr lang="en-US" sz="3200" dirty="0" smtClean="0"/>
              <a:t>Weekday or weekend?  It shouldn’t be at a time that is rushed.</a:t>
            </a:r>
          </a:p>
          <a:p>
            <a:pPr marL="457200" indent="-457200">
              <a:buFont typeface="Arial" panose="020B0604020202020204" pitchFamily="34" charset="0"/>
              <a:buChar char="•"/>
            </a:pPr>
            <a:r>
              <a:rPr lang="en-US" sz="3200" dirty="0" smtClean="0"/>
              <a:t>Allow time to pack all of the child’s items and allow the child to participate in this process, if appropriate.</a:t>
            </a:r>
          </a:p>
          <a:p>
            <a:pPr marL="457200" indent="-457200">
              <a:buFont typeface="Arial" panose="020B0604020202020204" pitchFamily="34" charset="0"/>
              <a:buChar char="•"/>
            </a:pPr>
            <a:r>
              <a:rPr lang="en-US" sz="3200" dirty="0" smtClean="0"/>
              <a:t>What is going on in the child’s life at the time of the move?  School, little league, birthday party, school events, etc.</a:t>
            </a:r>
          </a:p>
          <a:p>
            <a:pPr marL="457200" indent="-457200">
              <a:buFont typeface="Arial" panose="020B0604020202020204" pitchFamily="34" charset="0"/>
              <a:buChar char="•"/>
            </a:pPr>
            <a:r>
              <a:rPr lang="en-US" sz="3200" dirty="0" smtClean="0"/>
              <a:t>When is the best time for the child to say good bye to everyone important to them, including- at school, after school care, day care, extracurricular activities, neighborhood, foster family/caregiver family members</a:t>
            </a:r>
          </a:p>
        </p:txBody>
      </p:sp>
    </p:spTree>
    <p:extLst>
      <p:ext uri="{BB962C8B-B14F-4D97-AF65-F5344CB8AC3E}">
        <p14:creationId xmlns:p14="http://schemas.microsoft.com/office/powerpoint/2010/main" val="1693154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3954" y="522514"/>
            <a:ext cx="11220995" cy="5324535"/>
          </a:xfrm>
          <a:prstGeom prst="rect">
            <a:avLst/>
          </a:prstGeom>
          <a:noFill/>
        </p:spPr>
        <p:txBody>
          <a:bodyPr wrap="square" rtlCol="0">
            <a:spAutoFit/>
          </a:bodyPr>
          <a:lstStyle/>
          <a:p>
            <a:r>
              <a:rPr lang="en-US" sz="4200" b="1" dirty="0" smtClean="0"/>
              <a:t>Preparing for the move</a:t>
            </a:r>
          </a:p>
          <a:p>
            <a:r>
              <a:rPr lang="en-US" sz="4200" b="1" dirty="0"/>
              <a:t>	</a:t>
            </a:r>
            <a:r>
              <a:rPr lang="en-US" sz="3800" i="1" dirty="0" smtClean="0"/>
              <a:t>Who will take the child?:</a:t>
            </a:r>
            <a:endParaRPr lang="en-US" sz="3800" b="1" dirty="0" smtClean="0"/>
          </a:p>
          <a:p>
            <a:pPr marL="457200" indent="-457200">
              <a:buFont typeface="Arial" panose="020B0604020202020204" pitchFamily="34" charset="0"/>
              <a:buChar char="•"/>
            </a:pPr>
            <a:r>
              <a:rPr lang="en-US" sz="3200" dirty="0" smtClean="0"/>
              <a:t>Ideally the current foster parent/caregiver should take the child to the new placement or to meet the new caregiver in a neutral location.</a:t>
            </a:r>
          </a:p>
          <a:p>
            <a:pPr marL="457200" indent="-457200">
              <a:buFont typeface="Arial" panose="020B0604020202020204" pitchFamily="34" charset="0"/>
              <a:buChar char="•"/>
            </a:pPr>
            <a:r>
              <a:rPr lang="en-US" sz="3200" dirty="0" smtClean="0"/>
              <a:t>Does the Case Manager and/or GAL need to be present?</a:t>
            </a:r>
          </a:p>
          <a:p>
            <a:pPr marL="457200" indent="-457200">
              <a:buFont typeface="Arial" panose="020B0604020202020204" pitchFamily="34" charset="0"/>
              <a:buChar char="•"/>
            </a:pPr>
            <a:r>
              <a:rPr lang="en-US" sz="3200" dirty="0" smtClean="0"/>
              <a:t>Does the Child Placing Agency need to be involved to support the foster parent/caregiver?  </a:t>
            </a:r>
            <a:r>
              <a:rPr lang="en-US" sz="3200" i="1" dirty="0" smtClean="0"/>
              <a:t>Very important- don’t discount how the transition will affect you!  Remember our training on processing grief and loss in foster care.</a:t>
            </a:r>
          </a:p>
        </p:txBody>
      </p:sp>
    </p:spTree>
    <p:extLst>
      <p:ext uri="{BB962C8B-B14F-4D97-AF65-F5344CB8AC3E}">
        <p14:creationId xmlns:p14="http://schemas.microsoft.com/office/powerpoint/2010/main" val="3316686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3954" y="522514"/>
            <a:ext cx="11220995" cy="3447098"/>
          </a:xfrm>
          <a:prstGeom prst="rect">
            <a:avLst/>
          </a:prstGeom>
          <a:noFill/>
        </p:spPr>
        <p:txBody>
          <a:bodyPr wrap="square" rtlCol="0">
            <a:spAutoFit/>
          </a:bodyPr>
          <a:lstStyle/>
          <a:p>
            <a:r>
              <a:rPr lang="en-US" sz="4200" b="1" dirty="0" smtClean="0"/>
              <a:t>Preparing for the move</a:t>
            </a:r>
          </a:p>
          <a:p>
            <a:r>
              <a:rPr lang="en-US" sz="4200" b="1" dirty="0"/>
              <a:t>	</a:t>
            </a:r>
            <a:r>
              <a:rPr lang="en-US" sz="3800" i="1" dirty="0" smtClean="0"/>
              <a:t>The Move:</a:t>
            </a:r>
          </a:p>
          <a:p>
            <a:endParaRPr lang="en-US" sz="3800" b="1" dirty="0" smtClean="0"/>
          </a:p>
          <a:p>
            <a:pPr marL="457200" indent="-457200">
              <a:buFont typeface="Arial" panose="020B0604020202020204" pitchFamily="34" charset="0"/>
              <a:buChar char="•"/>
            </a:pPr>
            <a:r>
              <a:rPr lang="en-US" sz="3200" dirty="0" smtClean="0"/>
              <a:t>This will be an emotional time for everyone involved, but the big people need to put on a happy face for the child.</a:t>
            </a:r>
          </a:p>
          <a:p>
            <a:pPr marL="457200" indent="-457200">
              <a:buFont typeface="Arial" panose="020B0604020202020204" pitchFamily="34" charset="0"/>
              <a:buChar char="•"/>
            </a:pPr>
            <a:r>
              <a:rPr lang="en-US" sz="3200" dirty="0" smtClean="0"/>
              <a:t>If appropriate, take pictures.</a:t>
            </a:r>
          </a:p>
        </p:txBody>
      </p:sp>
    </p:spTree>
    <p:extLst>
      <p:ext uri="{BB962C8B-B14F-4D97-AF65-F5344CB8AC3E}">
        <p14:creationId xmlns:p14="http://schemas.microsoft.com/office/powerpoint/2010/main" val="1535088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5394" y="587828"/>
            <a:ext cx="11220995" cy="5816977"/>
          </a:xfrm>
          <a:prstGeom prst="rect">
            <a:avLst/>
          </a:prstGeom>
          <a:noFill/>
        </p:spPr>
        <p:txBody>
          <a:bodyPr wrap="square" rtlCol="0">
            <a:spAutoFit/>
          </a:bodyPr>
          <a:lstStyle/>
          <a:p>
            <a:r>
              <a:rPr lang="en-US" sz="4200" b="1" dirty="0" smtClean="0"/>
              <a:t>Preparing for the move</a:t>
            </a:r>
          </a:p>
          <a:p>
            <a:r>
              <a:rPr lang="en-US" sz="4200" b="1" dirty="0"/>
              <a:t>	</a:t>
            </a:r>
            <a:r>
              <a:rPr lang="en-US" sz="3800" i="1" dirty="0" smtClean="0"/>
              <a:t>After the move</a:t>
            </a:r>
            <a:endParaRPr lang="en-US" sz="3800" b="1" dirty="0" smtClean="0"/>
          </a:p>
          <a:p>
            <a:pPr marL="457200" indent="-457200">
              <a:buFont typeface="Arial" panose="020B0604020202020204" pitchFamily="34" charset="0"/>
              <a:buChar char="•"/>
            </a:pPr>
            <a:r>
              <a:rPr lang="en-US" sz="3200" dirty="0" smtClean="0"/>
              <a:t>Ideally everyone will stay in touch- visits, back up baby sitter, phone calls, pictures</a:t>
            </a:r>
          </a:p>
          <a:p>
            <a:pPr marL="457200" indent="-457200">
              <a:buFont typeface="Arial" panose="020B0604020202020204" pitchFamily="34" charset="0"/>
              <a:buChar char="•"/>
            </a:pPr>
            <a:r>
              <a:rPr lang="en-US" sz="3200" dirty="0" smtClean="0"/>
              <a:t>The sending parent needs to respect the boundaries of the receiving parent.</a:t>
            </a:r>
          </a:p>
          <a:p>
            <a:pPr marL="457200" indent="-457200">
              <a:buFont typeface="Arial" panose="020B0604020202020204" pitchFamily="34" charset="0"/>
              <a:buChar char="•"/>
            </a:pPr>
            <a:r>
              <a:rPr lang="en-US" sz="3200" dirty="0" smtClean="0"/>
              <a:t>Celebrate that you made a difference in the child’s life.</a:t>
            </a:r>
          </a:p>
          <a:p>
            <a:pPr marL="457200" indent="-457200">
              <a:buFont typeface="Arial" panose="020B0604020202020204" pitchFamily="34" charset="0"/>
              <a:buChar char="•"/>
            </a:pPr>
            <a:r>
              <a:rPr lang="en-US" sz="3200" dirty="0" smtClean="0"/>
              <a:t>Acknowledge your needs for emotional support and self-care</a:t>
            </a:r>
          </a:p>
          <a:p>
            <a:pPr marL="914400" lvl="1" indent="-457200">
              <a:buFont typeface="Arial" panose="020B0604020202020204" pitchFamily="34" charset="0"/>
              <a:buChar char="•"/>
            </a:pPr>
            <a:r>
              <a:rPr lang="en-US" sz="3200" dirty="0" smtClean="0"/>
              <a:t>Do Something for you</a:t>
            </a:r>
          </a:p>
          <a:p>
            <a:pPr marL="914400" lvl="1" indent="-457200">
              <a:buFont typeface="Arial" panose="020B0604020202020204" pitchFamily="34" charset="0"/>
              <a:buChar char="•"/>
            </a:pPr>
            <a:r>
              <a:rPr lang="en-US" sz="3200" dirty="0" smtClean="0"/>
              <a:t>Recognize the impact you made</a:t>
            </a:r>
          </a:p>
          <a:p>
            <a:pPr marL="914400" lvl="1" indent="-457200">
              <a:buFont typeface="Arial" panose="020B0604020202020204" pitchFamily="34" charset="0"/>
              <a:buChar char="•"/>
            </a:pPr>
            <a:r>
              <a:rPr lang="en-US" sz="3200" dirty="0" smtClean="0"/>
              <a:t>When ready, accept another placement</a:t>
            </a:r>
          </a:p>
        </p:txBody>
      </p:sp>
    </p:spTree>
    <p:extLst>
      <p:ext uri="{BB962C8B-B14F-4D97-AF65-F5344CB8AC3E}">
        <p14:creationId xmlns:p14="http://schemas.microsoft.com/office/powerpoint/2010/main" val="3198097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6376" y="3249526"/>
            <a:ext cx="7049589" cy="369332"/>
          </a:xfrm>
          <a:prstGeom prst="rect">
            <a:avLst/>
          </a:prstGeom>
        </p:spPr>
        <p:txBody>
          <a:bodyPr wrap="square">
            <a:spAutoFit/>
          </a:bodyPr>
          <a:lstStyle/>
          <a:p>
            <a:r>
              <a:rPr lang="en-US" dirty="0">
                <a:hlinkClick r:id="rId2"/>
              </a:rPr>
              <a:t>http://centervideo.forest.usf.edu/qpi/transitions/transitions.html</a:t>
            </a:r>
            <a:endParaRPr lang="en-US" dirty="0"/>
          </a:p>
        </p:txBody>
      </p:sp>
      <p:sp>
        <p:nvSpPr>
          <p:cNvPr id="4" name="TextBox 3"/>
          <p:cNvSpPr txBox="1"/>
          <p:nvPr/>
        </p:nvSpPr>
        <p:spPr>
          <a:xfrm>
            <a:off x="1645920" y="679269"/>
            <a:ext cx="9039497" cy="707886"/>
          </a:xfrm>
          <a:prstGeom prst="rect">
            <a:avLst/>
          </a:prstGeom>
          <a:noFill/>
        </p:spPr>
        <p:txBody>
          <a:bodyPr wrap="square" rtlCol="0">
            <a:spAutoFit/>
          </a:bodyPr>
          <a:lstStyle/>
          <a:p>
            <a:r>
              <a:rPr lang="en-US" sz="4000" b="1" dirty="0" smtClean="0"/>
              <a:t>Child Centered Transitions (QPI Florida)</a:t>
            </a:r>
            <a:endParaRPr lang="en-US" sz="4000" b="1" dirty="0"/>
          </a:p>
        </p:txBody>
      </p:sp>
    </p:spTree>
    <p:extLst>
      <p:ext uri="{BB962C8B-B14F-4D97-AF65-F5344CB8AC3E}">
        <p14:creationId xmlns:p14="http://schemas.microsoft.com/office/powerpoint/2010/main" val="1651154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1418" y="679269"/>
            <a:ext cx="9144000" cy="1323439"/>
          </a:xfrm>
          <a:prstGeom prst="rect">
            <a:avLst/>
          </a:prstGeom>
          <a:noFill/>
        </p:spPr>
        <p:txBody>
          <a:bodyPr wrap="square" rtlCol="0">
            <a:spAutoFit/>
          </a:bodyPr>
          <a:lstStyle/>
          <a:p>
            <a:r>
              <a:rPr lang="en-US" sz="4000" b="1" dirty="0" smtClean="0"/>
              <a:t>When Children Move…We Can Do Better! (QPI Florida)</a:t>
            </a:r>
            <a:endParaRPr lang="en-US" sz="4000" b="1" dirty="0"/>
          </a:p>
        </p:txBody>
      </p:sp>
      <p:sp>
        <p:nvSpPr>
          <p:cNvPr id="4" name="Rectangle 3"/>
          <p:cNvSpPr/>
          <p:nvPr/>
        </p:nvSpPr>
        <p:spPr>
          <a:xfrm>
            <a:off x="2429691" y="3105835"/>
            <a:ext cx="7524205" cy="369332"/>
          </a:xfrm>
          <a:prstGeom prst="rect">
            <a:avLst/>
          </a:prstGeom>
        </p:spPr>
        <p:txBody>
          <a:bodyPr wrap="square">
            <a:spAutoFit/>
          </a:bodyPr>
          <a:lstStyle/>
          <a:p>
            <a:r>
              <a:rPr lang="en-US" dirty="0">
                <a:hlinkClick r:id="rId2"/>
              </a:rPr>
              <a:t>http://centervideo.forest.usf.edu/qpi/bettertransition/bettertransition.html</a:t>
            </a:r>
            <a:endParaRPr lang="en-US" dirty="0"/>
          </a:p>
        </p:txBody>
      </p:sp>
    </p:spTree>
    <p:extLst>
      <p:ext uri="{BB962C8B-B14F-4D97-AF65-F5344CB8AC3E}">
        <p14:creationId xmlns:p14="http://schemas.microsoft.com/office/powerpoint/2010/main" val="1121553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8354" y="418011"/>
            <a:ext cx="9718766" cy="5693866"/>
          </a:xfrm>
          <a:prstGeom prst="rect">
            <a:avLst/>
          </a:prstGeom>
          <a:noFill/>
        </p:spPr>
        <p:txBody>
          <a:bodyPr wrap="square" rtlCol="0">
            <a:spAutoFit/>
          </a:bodyPr>
          <a:lstStyle/>
          <a:p>
            <a:r>
              <a:rPr lang="en-US" sz="4000" b="1" dirty="0" smtClean="0"/>
              <a:t>Important Reminders:</a:t>
            </a:r>
          </a:p>
          <a:p>
            <a:pPr marL="571500" indent="-571500">
              <a:buFont typeface="Arial" panose="020B0604020202020204" pitchFamily="34" charset="0"/>
              <a:buChar char="•"/>
            </a:pPr>
            <a:r>
              <a:rPr lang="en-US" sz="3600" dirty="0" smtClean="0"/>
              <a:t>No matter the length of time, a goodbye or acknowledgement of the stay is necessary.</a:t>
            </a:r>
          </a:p>
          <a:p>
            <a:pPr marL="571500" indent="-571500">
              <a:buFont typeface="Arial" panose="020B0604020202020204" pitchFamily="34" charset="0"/>
              <a:buChar char="•"/>
            </a:pPr>
            <a:r>
              <a:rPr lang="en-US" sz="3600" dirty="0" smtClean="0"/>
              <a:t>When reunifying, the child will need time to rebuild and reawaken the attachment with the parent.</a:t>
            </a:r>
          </a:p>
          <a:p>
            <a:pPr marL="571500" indent="-571500">
              <a:buFont typeface="Arial" panose="020B0604020202020204" pitchFamily="34" charset="0"/>
              <a:buChar char="•"/>
            </a:pPr>
            <a:r>
              <a:rPr lang="en-US" sz="3600" dirty="0" smtClean="0"/>
              <a:t>The child needs to adapt to transitioning away from the foster parent/caregiver.</a:t>
            </a:r>
          </a:p>
          <a:p>
            <a:pPr marL="571500" indent="-571500">
              <a:buFont typeface="Arial" panose="020B0604020202020204" pitchFamily="34" charset="0"/>
              <a:buChar char="•"/>
            </a:pPr>
            <a:r>
              <a:rPr lang="en-US" sz="3600" dirty="0" smtClean="0"/>
              <a:t>The child needs to see the parent and foster parent/caregiver interacting in a positive way.</a:t>
            </a:r>
            <a:endParaRPr lang="en-US" sz="3600" dirty="0"/>
          </a:p>
        </p:txBody>
      </p:sp>
    </p:spTree>
    <p:extLst>
      <p:ext uri="{BB962C8B-B14F-4D97-AF65-F5344CB8AC3E}">
        <p14:creationId xmlns:p14="http://schemas.microsoft.com/office/powerpoint/2010/main" val="2290208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3768" y="643944"/>
            <a:ext cx="10711156" cy="6986528"/>
          </a:xfrm>
          <a:prstGeom prst="rect">
            <a:avLst/>
          </a:prstGeom>
          <a:noFill/>
        </p:spPr>
        <p:txBody>
          <a:bodyPr wrap="square" rtlCol="0">
            <a:spAutoFit/>
          </a:bodyPr>
          <a:lstStyle/>
          <a:p>
            <a:r>
              <a:rPr lang="en-US" sz="4800" dirty="0" smtClean="0"/>
              <a:t>Upcoming Meetings and Trainings</a:t>
            </a:r>
          </a:p>
          <a:p>
            <a:endParaRPr lang="en-US" sz="2400" dirty="0" smtClean="0"/>
          </a:p>
          <a:p>
            <a:pPr lvl="1"/>
            <a:endParaRPr lang="en-US" sz="1600" dirty="0"/>
          </a:p>
          <a:p>
            <a:pPr lvl="1"/>
            <a:r>
              <a:rPr lang="en-US" sz="3600" dirty="0"/>
              <a:t>	</a:t>
            </a:r>
            <a:r>
              <a:rPr lang="en-US" sz="3600" dirty="0" smtClean="0"/>
              <a:t>August 6: Training on Sensory Processing Disorders</a:t>
            </a:r>
          </a:p>
          <a:p>
            <a:pPr lvl="1"/>
            <a:r>
              <a:rPr lang="en-US" sz="3600" dirty="0"/>
              <a:t>	</a:t>
            </a:r>
            <a:r>
              <a:rPr lang="en-US" sz="3600" dirty="0" smtClean="0"/>
              <a:t>(Online via Zoom)	</a:t>
            </a:r>
          </a:p>
          <a:p>
            <a:pPr lvl="1"/>
            <a:endParaRPr lang="en-US" sz="3600" dirty="0"/>
          </a:p>
          <a:p>
            <a:pPr lvl="1"/>
            <a:r>
              <a:rPr lang="en-US" sz="3600" dirty="0"/>
              <a:t>	</a:t>
            </a:r>
            <a:r>
              <a:rPr lang="en-US" sz="3600" dirty="0" smtClean="0"/>
              <a:t>September 3: </a:t>
            </a:r>
            <a:r>
              <a:rPr lang="en-US" sz="3600" dirty="0" smtClean="0"/>
              <a:t>TBD- Previously scheduled as Field 	Trip to All Star Children’s Foundation, but that is not 	possible due to COVID.  Details on Sept. </a:t>
            </a:r>
            <a:r>
              <a:rPr lang="en-US" sz="3600" dirty="0" smtClean="0"/>
              <a:t>Training 	will be announced soon.</a:t>
            </a:r>
            <a:endParaRPr lang="en-US" sz="3600" dirty="0" smtClean="0"/>
          </a:p>
          <a:p>
            <a:pPr marL="685800" indent="-685800">
              <a:buFont typeface="Arial" panose="020B0604020202020204" pitchFamily="34" charset="0"/>
              <a:buChar char="•"/>
            </a:pPr>
            <a:endParaRPr lang="en-US" sz="4800" dirty="0"/>
          </a:p>
          <a:p>
            <a:pPr algn="ctr"/>
            <a:endParaRPr lang="en-US" sz="6000" dirty="0"/>
          </a:p>
        </p:txBody>
      </p:sp>
    </p:spTree>
    <p:extLst>
      <p:ext uri="{BB962C8B-B14F-4D97-AF65-F5344CB8AC3E}">
        <p14:creationId xmlns:p14="http://schemas.microsoft.com/office/powerpoint/2010/main" val="833946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8354" y="418011"/>
            <a:ext cx="9718766" cy="5755422"/>
          </a:xfrm>
          <a:prstGeom prst="rect">
            <a:avLst/>
          </a:prstGeom>
          <a:noFill/>
        </p:spPr>
        <p:txBody>
          <a:bodyPr wrap="square" rtlCol="0">
            <a:spAutoFit/>
          </a:bodyPr>
          <a:lstStyle/>
          <a:p>
            <a:r>
              <a:rPr lang="en-US" sz="4000" b="1" dirty="0" smtClean="0"/>
              <a:t>Acknowledge the Challenges</a:t>
            </a:r>
            <a:r>
              <a:rPr lang="en-US" sz="4000" b="1" dirty="0"/>
              <a:t> </a:t>
            </a:r>
            <a:r>
              <a:rPr lang="en-US" sz="4000" b="1" dirty="0" smtClean="0"/>
              <a:t>of Long-Distance Transitions:</a:t>
            </a:r>
          </a:p>
          <a:p>
            <a:pPr marL="571500" indent="-571500">
              <a:buFont typeface="Arial" panose="020B0604020202020204" pitchFamily="34" charset="0"/>
              <a:buChar char="•"/>
            </a:pPr>
            <a:r>
              <a:rPr lang="en-US" sz="3600" dirty="0" smtClean="0"/>
              <a:t>Send pictures and letters</a:t>
            </a:r>
          </a:p>
          <a:p>
            <a:pPr marL="571500" indent="-571500">
              <a:buFont typeface="Arial" panose="020B0604020202020204" pitchFamily="34" charset="0"/>
              <a:buChar char="•"/>
            </a:pPr>
            <a:r>
              <a:rPr lang="en-US" sz="3600" dirty="0" smtClean="0"/>
              <a:t>Frequent phone calls and/or video visits</a:t>
            </a:r>
          </a:p>
          <a:p>
            <a:pPr marL="571500" indent="-571500">
              <a:buFont typeface="Arial" panose="020B0604020202020204" pitchFamily="34" charset="0"/>
              <a:buChar char="•"/>
            </a:pPr>
            <a:r>
              <a:rPr lang="en-US" sz="3600" dirty="0" smtClean="0"/>
              <a:t>Talk positively about the transition.  Explain the differences to the child (weather, type of house, </a:t>
            </a:r>
            <a:r>
              <a:rPr lang="en-US" sz="3600" dirty="0" smtClean="0"/>
              <a:t>who lives in the new home, etc</a:t>
            </a:r>
            <a:r>
              <a:rPr lang="en-US" sz="3600" dirty="0" smtClean="0"/>
              <a:t>.)</a:t>
            </a:r>
          </a:p>
          <a:p>
            <a:pPr marL="571500" indent="-571500">
              <a:buFont typeface="Arial" panose="020B0604020202020204" pitchFamily="34" charset="0"/>
              <a:buChar char="•"/>
            </a:pPr>
            <a:r>
              <a:rPr lang="en-US" sz="3600" dirty="0" smtClean="0"/>
              <a:t>If possible, in-person visits should take place before a long-distance move.</a:t>
            </a:r>
          </a:p>
          <a:p>
            <a:pPr marL="571500" indent="-571500">
              <a:buFont typeface="Arial" panose="020B0604020202020204" pitchFamily="34" charset="0"/>
              <a:buChar char="•"/>
            </a:pPr>
            <a:r>
              <a:rPr lang="en-US" sz="3600" dirty="0" smtClean="0"/>
              <a:t>If you pray, say a prayer for the receiving family.</a:t>
            </a:r>
            <a:endParaRPr lang="en-US" sz="3600" dirty="0"/>
          </a:p>
        </p:txBody>
      </p:sp>
    </p:spTree>
    <p:extLst>
      <p:ext uri="{BB962C8B-B14F-4D97-AF65-F5344CB8AC3E}">
        <p14:creationId xmlns:p14="http://schemas.microsoft.com/office/powerpoint/2010/main" val="4142183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188" y="386320"/>
            <a:ext cx="10008269" cy="5854727"/>
          </a:xfrm>
          <a:prstGeom prst="rect">
            <a:avLst/>
          </a:prstGeom>
        </p:spPr>
      </p:pic>
    </p:spTree>
    <p:extLst>
      <p:ext uri="{BB962C8B-B14F-4D97-AF65-F5344CB8AC3E}">
        <p14:creationId xmlns:p14="http://schemas.microsoft.com/office/powerpoint/2010/main" val="4173474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594" y="509451"/>
            <a:ext cx="9679577" cy="5632311"/>
          </a:xfrm>
          <a:prstGeom prst="rect">
            <a:avLst/>
          </a:prstGeom>
          <a:noFill/>
        </p:spPr>
        <p:txBody>
          <a:bodyPr wrap="square" rtlCol="0">
            <a:spAutoFit/>
          </a:bodyPr>
          <a:lstStyle/>
          <a:p>
            <a:r>
              <a:rPr lang="en-US" sz="4000" b="1" dirty="0" smtClean="0"/>
              <a:t>Additional Resources</a:t>
            </a:r>
          </a:p>
          <a:p>
            <a:endParaRPr lang="en-US" sz="4000" b="1" dirty="0" smtClean="0"/>
          </a:p>
          <a:p>
            <a:r>
              <a:rPr lang="en-US" sz="2800" b="1" dirty="0">
                <a:hlinkClick r:id="rId2"/>
              </a:rPr>
              <a:t>http://</a:t>
            </a:r>
            <a:r>
              <a:rPr lang="en-US" sz="2800" b="1" dirty="0" smtClean="0">
                <a:hlinkClick r:id="rId2"/>
              </a:rPr>
              <a:t>centervideo.forest.usf.edu/qpi/supportchild/start.html</a:t>
            </a:r>
            <a:endParaRPr lang="en-US" sz="2800" b="1" dirty="0" smtClean="0"/>
          </a:p>
          <a:p>
            <a:endParaRPr lang="en-US" sz="2800" b="1" dirty="0" smtClean="0">
              <a:hlinkClick r:id="rId3"/>
            </a:endParaRPr>
          </a:p>
          <a:p>
            <a:r>
              <a:rPr lang="en-US" sz="2800" b="1" dirty="0" smtClean="0">
                <a:hlinkClick r:id="rId3"/>
              </a:rPr>
              <a:t>http</a:t>
            </a:r>
            <a:r>
              <a:rPr lang="en-US" sz="2800" b="1" dirty="0">
                <a:hlinkClick r:id="rId3"/>
              </a:rPr>
              <a:t>://</a:t>
            </a:r>
            <a:r>
              <a:rPr lang="en-US" sz="2800" b="1" dirty="0" smtClean="0">
                <a:hlinkClick r:id="rId3"/>
              </a:rPr>
              <a:t>centervideo.forest.usf.edu/qpi/2015QPIMINICONFERENCE/transitions/start.html</a:t>
            </a:r>
            <a:endParaRPr lang="en-US" sz="2800" b="1" dirty="0" smtClean="0"/>
          </a:p>
          <a:p>
            <a:endParaRPr lang="en-US" sz="2800" b="1" dirty="0"/>
          </a:p>
          <a:p>
            <a:r>
              <a:rPr lang="en-US" sz="2800" b="1" dirty="0">
                <a:hlinkClick r:id="rId4"/>
              </a:rPr>
              <a:t>http://</a:t>
            </a:r>
            <a:r>
              <a:rPr lang="en-US" sz="2800" b="1" dirty="0" smtClean="0">
                <a:hlinkClick r:id="rId4"/>
              </a:rPr>
              <a:t>centervideo.forest.usf.edu/QPI/cali/GrievingInf/GrievingInfants.html</a:t>
            </a:r>
            <a:endParaRPr lang="en-US" sz="2800" b="1" dirty="0" smtClean="0"/>
          </a:p>
          <a:p>
            <a:endParaRPr lang="en-US" sz="2800" b="1" dirty="0"/>
          </a:p>
          <a:p>
            <a:r>
              <a:rPr lang="en-US" sz="2800" b="1" dirty="0">
                <a:hlinkClick r:id="rId5"/>
              </a:rPr>
              <a:t>http://centervideo.forest.usf.edu/video/summit19/cctransitionplans/start.html</a:t>
            </a:r>
            <a:endParaRPr lang="en-US" sz="2800" b="1" dirty="0"/>
          </a:p>
        </p:txBody>
      </p:sp>
    </p:spTree>
    <p:extLst>
      <p:ext uri="{BB962C8B-B14F-4D97-AF65-F5344CB8AC3E}">
        <p14:creationId xmlns:p14="http://schemas.microsoft.com/office/powerpoint/2010/main" val="3749682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4406" y="734095"/>
            <a:ext cx="8899301" cy="5478423"/>
          </a:xfrm>
          <a:prstGeom prst="rect">
            <a:avLst/>
          </a:prstGeom>
          <a:noFill/>
        </p:spPr>
        <p:txBody>
          <a:bodyPr wrap="square" rtlCol="0">
            <a:spAutoFit/>
          </a:bodyPr>
          <a:lstStyle/>
          <a:p>
            <a:pPr algn="ctr"/>
            <a:r>
              <a:rPr lang="en-US" sz="15000" dirty="0" smtClean="0"/>
              <a:t>CODE 2</a:t>
            </a:r>
          </a:p>
          <a:p>
            <a:pPr algn="ctr"/>
            <a:r>
              <a:rPr lang="en-US" sz="20000" dirty="0" smtClean="0"/>
              <a:t>159</a:t>
            </a:r>
            <a:endParaRPr lang="en-US" sz="20000" dirty="0"/>
          </a:p>
        </p:txBody>
      </p:sp>
    </p:spTree>
    <p:extLst>
      <p:ext uri="{BB962C8B-B14F-4D97-AF65-F5344CB8AC3E}">
        <p14:creationId xmlns:p14="http://schemas.microsoft.com/office/powerpoint/2010/main" val="2475336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307" y="0"/>
            <a:ext cx="10908406" cy="6555641"/>
          </a:xfrm>
          <a:prstGeom prst="rect">
            <a:avLst/>
          </a:prstGeom>
          <a:noFill/>
        </p:spPr>
        <p:txBody>
          <a:bodyPr wrap="square" rtlCol="0">
            <a:spAutoFit/>
          </a:bodyPr>
          <a:lstStyle/>
          <a:p>
            <a:pPr algn="ctr"/>
            <a:r>
              <a:rPr lang="en-US" sz="6000" dirty="0" smtClean="0"/>
              <a:t>To receive a certificate for             in-person Training Hours email your full name, licensing agency and both codes to:</a:t>
            </a:r>
          </a:p>
          <a:p>
            <a:pPr algn="ctr"/>
            <a:r>
              <a:rPr lang="en-US" sz="6000" dirty="0" smtClean="0">
                <a:hlinkClick r:id="rId2"/>
              </a:rPr>
              <a:t>Info@ManateeCountyFAPA.com</a:t>
            </a:r>
            <a:r>
              <a:rPr lang="en-US" sz="6000" dirty="0" smtClean="0"/>
              <a:t> or</a:t>
            </a:r>
          </a:p>
          <a:p>
            <a:pPr algn="ctr"/>
            <a:r>
              <a:rPr lang="en-US" sz="6000" dirty="0" smtClean="0"/>
              <a:t>ManateeCountyFAPA@yahoo.com</a:t>
            </a:r>
            <a:endParaRPr lang="en-US" sz="6000" dirty="0"/>
          </a:p>
        </p:txBody>
      </p:sp>
    </p:spTree>
    <p:extLst>
      <p:ext uri="{BB962C8B-B14F-4D97-AF65-F5344CB8AC3E}">
        <p14:creationId xmlns:p14="http://schemas.microsoft.com/office/powerpoint/2010/main" val="396495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011" y="703822"/>
            <a:ext cx="11430000" cy="830997"/>
          </a:xfrm>
          <a:prstGeom prst="rect">
            <a:avLst/>
          </a:prstGeom>
        </p:spPr>
        <p:txBody>
          <a:bodyPr wrap="square">
            <a:spAutoFit/>
          </a:bodyPr>
          <a:lstStyle/>
          <a:p>
            <a:pPr algn="ctr"/>
            <a:r>
              <a:rPr lang="en-US" sz="4800" dirty="0" smtClean="0"/>
              <a:t>Reminder on MCFAPA Programs &amp; Supports</a:t>
            </a:r>
            <a:endParaRPr lang="en-US" sz="4800"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69" y="2895326"/>
            <a:ext cx="2665568" cy="230851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4537" y="1738031"/>
            <a:ext cx="2707106" cy="20320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885" y="2895326"/>
            <a:ext cx="2850328" cy="2305048"/>
          </a:xfrm>
          <a:prstGeom prst="rect">
            <a:avLst/>
          </a:prstGeom>
        </p:spPr>
      </p:pic>
      <p:sp>
        <p:nvSpPr>
          <p:cNvPr id="6" name="TextBox 5"/>
          <p:cNvSpPr txBox="1"/>
          <p:nvPr/>
        </p:nvSpPr>
        <p:spPr>
          <a:xfrm>
            <a:off x="541421" y="5486400"/>
            <a:ext cx="11177337" cy="461665"/>
          </a:xfrm>
          <a:prstGeom prst="rect">
            <a:avLst/>
          </a:prstGeom>
          <a:noFill/>
        </p:spPr>
        <p:txBody>
          <a:bodyPr wrap="square" rtlCol="0">
            <a:spAutoFit/>
          </a:bodyPr>
          <a:lstStyle/>
          <a:p>
            <a:pPr algn="ctr"/>
            <a:r>
              <a:rPr lang="en-US" sz="2400" dirty="0" smtClean="0"/>
              <a:t>Welcome Bags, Adoption Congratulation Packs, Luggage, Gently Used Clothing &amp; more!</a:t>
            </a:r>
            <a:endParaRPr lang="en-US" sz="24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2455" y="1534818"/>
            <a:ext cx="2239103" cy="167932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2455" y="3454524"/>
            <a:ext cx="2239103" cy="1679327"/>
          </a:xfrm>
          <a:prstGeom prst="rect">
            <a:avLst/>
          </a:prstGeom>
        </p:spPr>
      </p:pic>
    </p:spTree>
    <p:extLst>
      <p:ext uri="{BB962C8B-B14F-4D97-AF65-F5344CB8AC3E}">
        <p14:creationId xmlns:p14="http://schemas.microsoft.com/office/powerpoint/2010/main" val="2634147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8345" y="502276"/>
            <a:ext cx="8899301" cy="5478423"/>
          </a:xfrm>
          <a:prstGeom prst="rect">
            <a:avLst/>
          </a:prstGeom>
          <a:noFill/>
        </p:spPr>
        <p:txBody>
          <a:bodyPr wrap="square" rtlCol="0">
            <a:spAutoFit/>
          </a:bodyPr>
          <a:lstStyle/>
          <a:p>
            <a:pPr algn="ctr"/>
            <a:r>
              <a:rPr lang="en-US" sz="15000" dirty="0" smtClean="0"/>
              <a:t>CODE 1</a:t>
            </a:r>
          </a:p>
          <a:p>
            <a:pPr algn="ctr"/>
            <a:r>
              <a:rPr lang="en-US" sz="20000" dirty="0" smtClean="0"/>
              <a:t>145</a:t>
            </a:r>
            <a:endParaRPr lang="en-US" sz="20000" dirty="0"/>
          </a:p>
        </p:txBody>
      </p:sp>
    </p:spTree>
    <p:extLst>
      <p:ext uri="{BB962C8B-B14F-4D97-AF65-F5344CB8AC3E}">
        <p14:creationId xmlns:p14="http://schemas.microsoft.com/office/powerpoint/2010/main" val="354376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962" y="308830"/>
            <a:ext cx="5201110" cy="3042592"/>
          </a:xfrm>
          <a:prstGeom prst="rect">
            <a:avLst/>
          </a:prstGeom>
        </p:spPr>
      </p:pic>
      <p:sp>
        <p:nvSpPr>
          <p:cNvPr id="3" name="TextBox 2"/>
          <p:cNvSpPr txBox="1"/>
          <p:nvPr/>
        </p:nvSpPr>
        <p:spPr>
          <a:xfrm>
            <a:off x="778076" y="3549112"/>
            <a:ext cx="10228881" cy="1015663"/>
          </a:xfrm>
          <a:prstGeom prst="rect">
            <a:avLst/>
          </a:prstGeom>
          <a:noFill/>
        </p:spPr>
        <p:txBody>
          <a:bodyPr wrap="square" rtlCol="0">
            <a:spAutoFit/>
          </a:bodyPr>
          <a:lstStyle/>
          <a:p>
            <a:pPr algn="ctr"/>
            <a:r>
              <a:rPr lang="en-US" sz="3000" dirty="0" smtClean="0"/>
              <a:t>If you have any questions at any time during the presentation, please enter them in the Zoom Chat.  </a:t>
            </a:r>
            <a:endParaRPr lang="en-US" sz="3000" dirty="0"/>
          </a:p>
        </p:txBody>
      </p:sp>
    </p:spTree>
    <p:extLst>
      <p:ext uri="{BB962C8B-B14F-4D97-AF65-F5344CB8AC3E}">
        <p14:creationId xmlns:p14="http://schemas.microsoft.com/office/powerpoint/2010/main" val="210118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2593" y="1013099"/>
            <a:ext cx="10345783" cy="4031873"/>
          </a:xfrm>
          <a:prstGeom prst="rect">
            <a:avLst/>
          </a:prstGeom>
        </p:spPr>
        <p:txBody>
          <a:bodyPr wrap="square">
            <a:spAutoFit/>
          </a:bodyPr>
          <a:lstStyle/>
          <a:p>
            <a:r>
              <a:rPr lang="en-US" sz="4000" b="1" dirty="0" smtClean="0"/>
              <a:t>What is a Transition Plan?</a:t>
            </a:r>
          </a:p>
          <a:p>
            <a:endParaRPr lang="en-US" sz="3600" dirty="0"/>
          </a:p>
          <a:p>
            <a:r>
              <a:rPr lang="en-US" sz="3600" dirty="0" smtClean="0"/>
              <a:t>A </a:t>
            </a:r>
            <a:r>
              <a:rPr lang="en-US" sz="3600" dirty="0"/>
              <a:t>plan that helps a child as he/she moves from one home to another home. It is designed to meet the specific needs of the child and is not a one size fits all template. The purpose is to minimize any additional trauma created by the move. </a:t>
            </a:r>
          </a:p>
        </p:txBody>
      </p:sp>
    </p:spTree>
    <p:extLst>
      <p:ext uri="{BB962C8B-B14F-4D97-AF65-F5344CB8AC3E}">
        <p14:creationId xmlns:p14="http://schemas.microsoft.com/office/powerpoint/2010/main" val="58961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5840" y="1110344"/>
            <a:ext cx="10502536" cy="4062651"/>
          </a:xfrm>
          <a:prstGeom prst="rect">
            <a:avLst/>
          </a:prstGeom>
          <a:noFill/>
        </p:spPr>
        <p:txBody>
          <a:bodyPr wrap="square" rtlCol="0">
            <a:spAutoFit/>
          </a:bodyPr>
          <a:lstStyle/>
          <a:p>
            <a:r>
              <a:rPr lang="en-US" sz="4200" b="1" dirty="0" smtClean="0"/>
              <a:t>The Keys to Successful Transition Planning</a:t>
            </a:r>
          </a:p>
          <a:p>
            <a:endParaRPr lang="en-US" sz="3200" b="1" dirty="0" smtClean="0"/>
          </a:p>
          <a:p>
            <a:pPr marL="457200" indent="-457200">
              <a:buFont typeface="Arial" panose="020B0604020202020204" pitchFamily="34" charset="0"/>
              <a:buChar char="•"/>
            </a:pPr>
            <a:r>
              <a:rPr lang="en-US" sz="3800" dirty="0" smtClean="0"/>
              <a:t>Evaluate the situation before transition begins</a:t>
            </a:r>
          </a:p>
          <a:p>
            <a:pPr marL="457200" indent="-457200">
              <a:buFont typeface="Arial" panose="020B0604020202020204" pitchFamily="34" charset="0"/>
              <a:buChar char="•"/>
            </a:pPr>
            <a:r>
              <a:rPr lang="en-US" sz="3800" dirty="0" smtClean="0"/>
              <a:t>Understand </a:t>
            </a:r>
            <a:r>
              <a:rPr lang="en-US" sz="3800" dirty="0" smtClean="0"/>
              <a:t>when it is time to start transitioning</a:t>
            </a:r>
          </a:p>
          <a:p>
            <a:pPr marL="457200" indent="-457200">
              <a:buFont typeface="Arial" panose="020B0604020202020204" pitchFamily="34" charset="0"/>
              <a:buChar char="•"/>
            </a:pPr>
            <a:r>
              <a:rPr lang="en-US" sz="3800" dirty="0" smtClean="0"/>
              <a:t>Ensure </a:t>
            </a:r>
            <a:r>
              <a:rPr lang="en-US" sz="3800" dirty="0" smtClean="0"/>
              <a:t>a smooth transition</a:t>
            </a:r>
          </a:p>
          <a:p>
            <a:pPr marL="457200" indent="-457200">
              <a:buFont typeface="Arial" panose="020B0604020202020204" pitchFamily="34" charset="0"/>
              <a:buChar char="•"/>
            </a:pPr>
            <a:r>
              <a:rPr lang="en-US" sz="3800" dirty="0" smtClean="0"/>
              <a:t>Be </a:t>
            </a:r>
            <a:r>
              <a:rPr lang="en-US" sz="3800" dirty="0" smtClean="0"/>
              <a:t>trauma informed</a:t>
            </a:r>
          </a:p>
          <a:p>
            <a:endParaRPr lang="en-US" sz="3200" dirty="0"/>
          </a:p>
        </p:txBody>
      </p:sp>
    </p:spTree>
    <p:extLst>
      <p:ext uri="{BB962C8B-B14F-4D97-AF65-F5344CB8AC3E}">
        <p14:creationId xmlns:p14="http://schemas.microsoft.com/office/powerpoint/2010/main" val="86521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457" y="1013099"/>
            <a:ext cx="10789919" cy="5139869"/>
          </a:xfrm>
          <a:prstGeom prst="rect">
            <a:avLst/>
          </a:prstGeom>
        </p:spPr>
        <p:txBody>
          <a:bodyPr wrap="square">
            <a:spAutoFit/>
          </a:bodyPr>
          <a:lstStyle/>
          <a:p>
            <a:r>
              <a:rPr lang="en-US" sz="4000" b="1" dirty="0" smtClean="0"/>
              <a:t>When is a Transition Plan needed?</a:t>
            </a:r>
          </a:p>
          <a:p>
            <a:endParaRPr lang="en-US" sz="3600" dirty="0"/>
          </a:p>
          <a:p>
            <a:pPr marL="571500" indent="-571500">
              <a:buFont typeface="Arial" panose="020B0604020202020204" pitchFamily="34" charset="0"/>
              <a:buChar char="•"/>
            </a:pPr>
            <a:r>
              <a:rPr lang="en-US" sz="3600" b="1" u="sng" dirty="0" smtClean="0"/>
              <a:t>Anytime </a:t>
            </a:r>
            <a:r>
              <a:rPr lang="en-US" sz="3600" dirty="0" smtClean="0"/>
              <a:t>a child moves from one placement to another.</a:t>
            </a:r>
          </a:p>
          <a:p>
            <a:pPr marL="571500" indent="-571500">
              <a:buFont typeface="Arial" panose="020B0604020202020204" pitchFamily="34" charset="0"/>
              <a:buChar char="•"/>
            </a:pPr>
            <a:r>
              <a:rPr lang="en-US" sz="3600" dirty="0" smtClean="0"/>
              <a:t>That includes any moves such as:</a:t>
            </a:r>
          </a:p>
          <a:p>
            <a:pPr marL="1028700" lvl="1" indent="-571500">
              <a:buFont typeface="Arial" panose="020B0604020202020204" pitchFamily="34" charset="0"/>
              <a:buChar char="•"/>
            </a:pPr>
            <a:r>
              <a:rPr lang="en-US" sz="3600" dirty="0" smtClean="0"/>
              <a:t>Reunification to biological parents</a:t>
            </a:r>
          </a:p>
          <a:p>
            <a:pPr marL="1028700" lvl="1" indent="-571500">
              <a:buFont typeface="Arial" panose="020B0604020202020204" pitchFamily="34" charset="0"/>
              <a:buChar char="•"/>
            </a:pPr>
            <a:r>
              <a:rPr lang="en-US" sz="3600" dirty="0" smtClean="0"/>
              <a:t>Movement to a family member</a:t>
            </a:r>
          </a:p>
          <a:p>
            <a:pPr marL="1028700" lvl="1" indent="-571500">
              <a:buFont typeface="Arial" panose="020B0604020202020204" pitchFamily="34" charset="0"/>
              <a:buChar char="•"/>
            </a:pPr>
            <a:r>
              <a:rPr lang="en-US" sz="3600" dirty="0" smtClean="0"/>
              <a:t>Movement to another foster home or group home</a:t>
            </a:r>
          </a:p>
          <a:p>
            <a:pPr marL="1028700" lvl="1" indent="-571500">
              <a:buFont typeface="Arial" panose="020B0604020202020204" pitchFamily="34" charset="0"/>
              <a:buChar char="•"/>
            </a:pPr>
            <a:r>
              <a:rPr lang="en-US" sz="3600" dirty="0" smtClean="0"/>
              <a:t>Movement to an adoptive placement</a:t>
            </a:r>
            <a:endParaRPr lang="en-US" sz="3600" dirty="0"/>
          </a:p>
        </p:txBody>
      </p:sp>
    </p:spTree>
    <p:extLst>
      <p:ext uri="{BB962C8B-B14F-4D97-AF65-F5344CB8AC3E}">
        <p14:creationId xmlns:p14="http://schemas.microsoft.com/office/powerpoint/2010/main" val="3036833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14249</TotalTime>
  <Words>1485</Words>
  <Application>Microsoft Office PowerPoint</Application>
  <PresentationFormat>Widescreen</PresentationFormat>
  <Paragraphs>155</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Connizzo</dc:creator>
  <cp:lastModifiedBy>Connizzo, Michele</cp:lastModifiedBy>
  <cp:revision>29</cp:revision>
  <dcterms:created xsi:type="dcterms:W3CDTF">2020-04-01T22:28:18Z</dcterms:created>
  <dcterms:modified xsi:type="dcterms:W3CDTF">2020-07-07T13:22:05Z</dcterms:modified>
</cp:coreProperties>
</file>